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5" r:id="rId2"/>
    <p:sldId id="300" r:id="rId3"/>
    <p:sldId id="299" r:id="rId4"/>
  </p:sldIdLst>
  <p:sldSz cx="9906000" cy="6858000" type="A4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71C4"/>
    <a:srgbClr val="00B5AD"/>
    <a:srgbClr val="FFFFFF"/>
    <a:srgbClr val="000080"/>
    <a:srgbClr val="23487F"/>
    <a:srgbClr val="99CCF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41" autoAdjust="0"/>
    <p:restoredTop sz="91714" autoAdjust="0"/>
  </p:normalViewPr>
  <p:slideViewPr>
    <p:cSldViewPr>
      <p:cViewPr varScale="1">
        <p:scale>
          <a:sx n="65" d="100"/>
          <a:sy n="65" d="100"/>
        </p:scale>
        <p:origin x="-1392" y="-9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158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260648"/>
            <a:ext cx="2952328" cy="304800"/>
          </a:xfrm>
        </p:spPr>
        <p:txBody>
          <a:bodyPr/>
          <a:lstStyle/>
          <a:p>
            <a:r>
              <a:rPr lang="ar-EG" sz="3200" b="1" dirty="0" smtClean="0">
                <a:solidFill>
                  <a:srgbClr val="FFFF00"/>
                </a:solidFill>
              </a:rPr>
              <a:t>مواصفات الموانع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47" y="5517232"/>
            <a:ext cx="8864127" cy="11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147" y="4373899"/>
            <a:ext cx="850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/>
              <a:t>أى مسابقة من مسابقات الحواجز </a:t>
            </a:r>
            <a:r>
              <a:rPr lang="ar-EG" b="1" dirty="0"/>
              <a:t>لها نفس ارتفاع </a:t>
            </a:r>
            <a:r>
              <a:rPr lang="ar-EG" dirty="0"/>
              <a:t>الموانع ؟</a:t>
            </a:r>
            <a:r>
              <a:rPr lang="en-GB" dirty="0"/>
              <a:t> 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dirty="0"/>
              <a:t>100 / 110 / 400 م حواجز ( الوزن 10 كجم)</a:t>
            </a:r>
            <a:r>
              <a:rPr lang="en-GB" dirty="0"/>
              <a:t>  </a:t>
            </a:r>
            <a:endParaRPr lang="ar-E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dirty="0"/>
              <a:t>المانع (الوزن : 80 – 100 كجم</a:t>
            </a:r>
            <a:r>
              <a:rPr lang="ar-EG" dirty="0" smtClean="0"/>
              <a:t>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16696" y="6237312"/>
            <a:ext cx="2304256" cy="395920"/>
          </a:xfrm>
          <a:prstGeom prst="rect">
            <a:avLst/>
          </a:prstGeom>
          <a:noFill/>
          <a:ln w="762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65168" y="6237312"/>
            <a:ext cx="2808312" cy="395920"/>
          </a:xfrm>
          <a:prstGeom prst="rect">
            <a:avLst/>
          </a:prstGeom>
          <a:noFill/>
          <a:ln w="762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3147" y="6237312"/>
            <a:ext cx="869453" cy="3959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7456" y="6599319"/>
            <a:ext cx="84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10.3.2 / 2</a:t>
            </a:r>
            <a:endParaRPr lang="en-US" sz="10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78" y="1569572"/>
            <a:ext cx="8600996" cy="2804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5549" y="3894566"/>
            <a:ext cx="4816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17096" y="2492896"/>
            <a:ext cx="0" cy="93610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60512" y="5507940"/>
            <a:ext cx="95344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المسافة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16697" y="5517232"/>
            <a:ext cx="10081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رجال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54041" y="5478847"/>
            <a:ext cx="158114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رجال تحت 20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70749" y="5517232"/>
            <a:ext cx="158114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سيدات تحت 20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77336" y="5507940"/>
            <a:ext cx="158114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بنات تحت 18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42304" y="5478847"/>
            <a:ext cx="158114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أولاد تحت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367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1412776"/>
            <a:ext cx="9217024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55530"/>
            <a:ext cx="4032448" cy="809099"/>
          </a:xfrm>
        </p:spPr>
        <p:txBody>
          <a:bodyPr/>
          <a:lstStyle/>
          <a:p>
            <a:r>
              <a:rPr lang="ar-EG" sz="2400" b="1" dirty="0" smtClean="0">
                <a:solidFill>
                  <a:srgbClr val="FFFF00"/>
                </a:solidFill>
              </a:rPr>
              <a:t>مضمار سباق الموانع </a:t>
            </a:r>
            <a:r>
              <a:rPr lang="en-GB" sz="2400" b="1" dirty="0" smtClean="0">
                <a:solidFill>
                  <a:srgbClr val="FFFF00"/>
                </a:solidFill>
              </a:rPr>
              <a:t/>
            </a:r>
            <a:br>
              <a:rPr lang="en-GB" sz="2400" b="1" dirty="0" smtClean="0">
                <a:solidFill>
                  <a:srgbClr val="FFFF00"/>
                </a:solidFill>
              </a:rPr>
            </a:br>
            <a:r>
              <a:rPr lang="ar-EG" sz="2400" b="1" dirty="0" smtClean="0">
                <a:solidFill>
                  <a:srgbClr val="FFFF00"/>
                </a:solidFill>
              </a:rPr>
              <a:t>المانع المائي داخل المنحنى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136576" y="4221088"/>
            <a:ext cx="216000" cy="1800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00872" y="1844824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-360000" flipH="1">
            <a:off x="7709409" y="1999045"/>
            <a:ext cx="216024" cy="39599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232920" y="5733256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rot="-2280000">
            <a:off x="8337425" y="5395619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1244576" y="3987088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4232920" y="1484784"/>
            <a:ext cx="576064" cy="288032"/>
          </a:xfrm>
          <a:prstGeom prst="rect">
            <a:avLst/>
          </a:prstGeom>
          <a:noFill/>
          <a:ln w="762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41409" y="6309320"/>
            <a:ext cx="576064" cy="288032"/>
          </a:xfrm>
          <a:prstGeom prst="rect">
            <a:avLst/>
          </a:prstGeom>
          <a:noFill/>
          <a:ln w="762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32920" y="1844824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 cap="flat" cmpd="sng" algn="ctr">
            <a:solidFill>
              <a:srgbClr val="00008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105128" y="5814014"/>
            <a:ext cx="0" cy="468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 cap="flat" cmpd="sng" algn="ctr">
            <a:solidFill>
              <a:srgbClr val="00008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687738" y="2981306"/>
            <a:ext cx="657763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1200" b="1" dirty="0" smtClean="0"/>
              <a:t>3000 م موانع </a:t>
            </a:r>
            <a:endParaRPr lang="en-GB" sz="1200" b="1" dirty="0"/>
          </a:p>
          <a:p>
            <a:pPr marL="800100" lvl="1" indent="-3429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1200" b="1" dirty="0" smtClean="0">
                <a:solidFill>
                  <a:srgbClr val="00B050"/>
                </a:solidFill>
              </a:rPr>
              <a:t>لا يواجد موانع من خط البداية حتى بداية اللفة الأولى </a:t>
            </a:r>
            <a:endParaRPr lang="en-GB" sz="1200" b="1" dirty="0">
              <a:solidFill>
                <a:srgbClr val="00B050"/>
              </a:solidFill>
            </a:endParaRPr>
          </a:p>
          <a:p>
            <a:pPr lvl="1" algn="l">
              <a:buClr>
                <a:srgbClr val="FF0000"/>
              </a:buClr>
            </a:pPr>
            <a:endParaRPr lang="en-GB" sz="1200" b="1" dirty="0"/>
          </a:p>
          <a:p>
            <a:pPr marL="285750" lvl="0" indent="-28575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1200" b="1" dirty="0" smtClean="0"/>
              <a:t>2000 م موانع</a:t>
            </a:r>
            <a:endParaRPr lang="en-GB" sz="1200" b="1" dirty="0"/>
          </a:p>
          <a:p>
            <a:pPr marL="800100" lvl="1" indent="-3429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1200" b="1" dirty="0" smtClean="0">
                <a:solidFill>
                  <a:srgbClr val="000080"/>
                </a:solidFill>
              </a:rPr>
              <a:t>المانع الأول هو المانع الثالث في اللفة العادية </a:t>
            </a:r>
            <a:endParaRPr lang="en-GB" sz="1200" b="1" dirty="0">
              <a:solidFill>
                <a:srgbClr val="000080"/>
              </a:solidFill>
            </a:endParaRPr>
          </a:p>
          <a:p>
            <a:pPr lvl="1" algn="l">
              <a:buClr>
                <a:srgbClr val="FF0000"/>
              </a:buClr>
            </a:pPr>
            <a:endParaRPr lang="en-GB" sz="1200" b="1" dirty="0"/>
          </a:p>
          <a:p>
            <a:pPr marL="285750" lvl="0" indent="-28575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1200" b="1" dirty="0" smtClean="0"/>
              <a:t>يجب على المتسابقين اجتياز كل الموانع.يمكنهم القيام بذلك بأي طريقة </a:t>
            </a:r>
            <a:endParaRPr lang="en-GB" sz="1200" b="1" dirty="0"/>
          </a:p>
          <a:p>
            <a:pPr lvl="0" algn="l">
              <a:buClr>
                <a:srgbClr val="FF0000"/>
              </a:buClr>
            </a:pPr>
            <a:endParaRPr lang="en-GB" sz="1200" b="1" dirty="0"/>
          </a:p>
          <a:p>
            <a:pPr marL="285750" lvl="0" indent="-28575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1200" b="1" dirty="0" smtClean="0"/>
              <a:t>يتم استبعاد المتسابق/المتسابقة اذا  </a:t>
            </a:r>
          </a:p>
          <a:p>
            <a:pPr marL="742950" lvl="1" indent="-285750" algn="r" rt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EG" sz="1200" b="1" dirty="0" smtClean="0"/>
              <a:t>قام بالخطو على جانب واحد من جانبي الحوض المائي</a:t>
            </a:r>
          </a:p>
          <a:p>
            <a:pPr marL="742950" lvl="1" indent="-285750" algn="r" rt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EG" sz="1200" b="1" dirty="0" smtClean="0"/>
              <a:t>مرر قدمه أو رجله أسفل المستوى الأفقي للجزء العلوى لأي مانع أثناء التعدية </a:t>
            </a:r>
            <a:endParaRPr lang="en-GB" sz="1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63486" y="1416910"/>
            <a:ext cx="2177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EG" b="1" dirty="0" smtClean="0">
                <a:solidFill>
                  <a:srgbClr val="23487F"/>
                </a:solidFill>
              </a:rPr>
              <a:t>رجال و سيدات تحت 20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12840" y="6272174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EG" sz="1200" b="1" dirty="0" smtClean="0">
                <a:solidFill>
                  <a:srgbClr val="23487F"/>
                </a:solidFill>
              </a:rPr>
              <a:t>ذكور و اناث تحت 18</a:t>
            </a:r>
            <a:endParaRPr lang="en-GB" sz="1200" b="1" dirty="0">
              <a:solidFill>
                <a:srgbClr val="23487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7456" y="6599319"/>
            <a:ext cx="84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10.3.2 / 3</a:t>
            </a:r>
            <a:endParaRPr lang="en-US" sz="1050" dirty="0"/>
          </a:p>
        </p:txBody>
      </p:sp>
      <p:sp>
        <p:nvSpPr>
          <p:cNvPr id="4" name="Freeform 3"/>
          <p:cNvSpPr/>
          <p:nvPr/>
        </p:nvSpPr>
        <p:spPr bwMode="auto">
          <a:xfrm>
            <a:off x="923029" y="2201662"/>
            <a:ext cx="6161352" cy="3757474"/>
          </a:xfrm>
          <a:custGeom>
            <a:avLst/>
            <a:gdLst>
              <a:gd name="connsiteX0" fmla="*/ 3284987 w 6161352"/>
              <a:gd name="connsiteY0" fmla="*/ 0 h 3757474"/>
              <a:gd name="connsiteX1" fmla="*/ 2619161 w 6161352"/>
              <a:gd name="connsiteY1" fmla="*/ 0 h 3757474"/>
              <a:gd name="connsiteX2" fmla="*/ 2113134 w 6161352"/>
              <a:gd name="connsiteY2" fmla="*/ 17755 h 3757474"/>
              <a:gd name="connsiteX3" fmla="*/ 1589352 w 6161352"/>
              <a:gd name="connsiteY3" fmla="*/ 35511 h 3757474"/>
              <a:gd name="connsiteX4" fmla="*/ 1260878 w 6161352"/>
              <a:gd name="connsiteY4" fmla="*/ 106532 h 3757474"/>
              <a:gd name="connsiteX5" fmla="*/ 941282 w 6161352"/>
              <a:gd name="connsiteY5" fmla="*/ 239697 h 3757474"/>
              <a:gd name="connsiteX6" fmla="*/ 577297 w 6161352"/>
              <a:gd name="connsiteY6" fmla="*/ 506027 h 3757474"/>
              <a:gd name="connsiteX7" fmla="*/ 195557 w 6161352"/>
              <a:gd name="connsiteY7" fmla="*/ 949911 h 3757474"/>
              <a:gd name="connsiteX8" fmla="*/ 53515 w 6161352"/>
              <a:gd name="connsiteY8" fmla="*/ 1367161 h 3757474"/>
              <a:gd name="connsiteX9" fmla="*/ 249 w 6161352"/>
              <a:gd name="connsiteY9" fmla="*/ 1926455 h 3757474"/>
              <a:gd name="connsiteX10" fmla="*/ 71270 w 6161352"/>
              <a:gd name="connsiteY10" fmla="*/ 2299317 h 3757474"/>
              <a:gd name="connsiteX11" fmla="*/ 231068 w 6161352"/>
              <a:gd name="connsiteY11" fmla="*/ 2681056 h 3757474"/>
              <a:gd name="connsiteX12" fmla="*/ 497398 w 6161352"/>
              <a:gd name="connsiteY12" fmla="*/ 3080552 h 3757474"/>
              <a:gd name="connsiteX13" fmla="*/ 888016 w 6161352"/>
              <a:gd name="connsiteY13" fmla="*/ 3373515 h 3757474"/>
              <a:gd name="connsiteX14" fmla="*/ 1509453 w 6161352"/>
              <a:gd name="connsiteY14" fmla="*/ 3639845 h 3757474"/>
              <a:gd name="connsiteX15" fmla="*/ 2006602 w 6161352"/>
              <a:gd name="connsiteY15" fmla="*/ 3737499 h 3757474"/>
              <a:gd name="connsiteX16" fmla="*/ 2628039 w 6161352"/>
              <a:gd name="connsiteY16" fmla="*/ 3755255 h 3757474"/>
              <a:gd name="connsiteX17" fmla="*/ 3311620 w 6161352"/>
              <a:gd name="connsiteY17" fmla="*/ 3755255 h 3757474"/>
              <a:gd name="connsiteX18" fmla="*/ 3888668 w 6161352"/>
              <a:gd name="connsiteY18" fmla="*/ 3737499 h 3757474"/>
              <a:gd name="connsiteX19" fmla="*/ 4945111 w 6161352"/>
              <a:gd name="connsiteY19" fmla="*/ 3737499 h 3757474"/>
              <a:gd name="connsiteX20" fmla="*/ 5646447 w 6161352"/>
              <a:gd name="connsiteY20" fmla="*/ 3737499 h 3757474"/>
              <a:gd name="connsiteX21" fmla="*/ 6161352 w 6161352"/>
              <a:gd name="connsiteY21" fmla="*/ 3737499 h 3757474"/>
              <a:gd name="connsiteX22" fmla="*/ 6161352 w 6161352"/>
              <a:gd name="connsiteY22" fmla="*/ 3737499 h 37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1352" h="3757474">
                <a:moveTo>
                  <a:pt x="3284987" y="0"/>
                </a:moveTo>
                <a:lnTo>
                  <a:pt x="2619161" y="0"/>
                </a:lnTo>
                <a:cubicBezTo>
                  <a:pt x="2423852" y="2959"/>
                  <a:pt x="2113134" y="17755"/>
                  <a:pt x="2113134" y="17755"/>
                </a:cubicBezTo>
                <a:cubicBezTo>
                  <a:pt x="1941499" y="23673"/>
                  <a:pt x="1731395" y="20715"/>
                  <a:pt x="1589352" y="35511"/>
                </a:cubicBezTo>
                <a:cubicBezTo>
                  <a:pt x="1447309" y="50307"/>
                  <a:pt x="1368890" y="72501"/>
                  <a:pt x="1260878" y="106532"/>
                </a:cubicBezTo>
                <a:cubicBezTo>
                  <a:pt x="1152866" y="140563"/>
                  <a:pt x="1055212" y="173115"/>
                  <a:pt x="941282" y="239697"/>
                </a:cubicBezTo>
                <a:cubicBezTo>
                  <a:pt x="827352" y="306280"/>
                  <a:pt x="701584" y="387658"/>
                  <a:pt x="577297" y="506027"/>
                </a:cubicBezTo>
                <a:cubicBezTo>
                  <a:pt x="453010" y="624396"/>
                  <a:pt x="282854" y="806389"/>
                  <a:pt x="195557" y="949911"/>
                </a:cubicBezTo>
                <a:cubicBezTo>
                  <a:pt x="108260" y="1093433"/>
                  <a:pt x="86066" y="1204404"/>
                  <a:pt x="53515" y="1367161"/>
                </a:cubicBezTo>
                <a:cubicBezTo>
                  <a:pt x="20964" y="1529918"/>
                  <a:pt x="-2710" y="1771096"/>
                  <a:pt x="249" y="1926455"/>
                </a:cubicBezTo>
                <a:cubicBezTo>
                  <a:pt x="3208" y="2081814"/>
                  <a:pt x="32800" y="2173550"/>
                  <a:pt x="71270" y="2299317"/>
                </a:cubicBezTo>
                <a:cubicBezTo>
                  <a:pt x="109740" y="2425084"/>
                  <a:pt x="160047" y="2550850"/>
                  <a:pt x="231068" y="2681056"/>
                </a:cubicBezTo>
                <a:cubicBezTo>
                  <a:pt x="302089" y="2811262"/>
                  <a:pt x="387907" y="2965142"/>
                  <a:pt x="497398" y="3080552"/>
                </a:cubicBezTo>
                <a:cubicBezTo>
                  <a:pt x="606889" y="3195962"/>
                  <a:pt x="719340" y="3280300"/>
                  <a:pt x="888016" y="3373515"/>
                </a:cubicBezTo>
                <a:cubicBezTo>
                  <a:pt x="1056692" y="3466730"/>
                  <a:pt x="1323022" y="3579181"/>
                  <a:pt x="1509453" y="3639845"/>
                </a:cubicBezTo>
                <a:cubicBezTo>
                  <a:pt x="1695884" y="3700509"/>
                  <a:pt x="1820171" y="3718264"/>
                  <a:pt x="2006602" y="3737499"/>
                </a:cubicBezTo>
                <a:cubicBezTo>
                  <a:pt x="2193033" y="3756734"/>
                  <a:pt x="2410536" y="3752296"/>
                  <a:pt x="2628039" y="3755255"/>
                </a:cubicBezTo>
                <a:cubicBezTo>
                  <a:pt x="2845542" y="3758214"/>
                  <a:pt x="3101515" y="3758214"/>
                  <a:pt x="3311620" y="3755255"/>
                </a:cubicBezTo>
                <a:cubicBezTo>
                  <a:pt x="3521725" y="3752296"/>
                  <a:pt x="3616420" y="3740458"/>
                  <a:pt x="3888668" y="3737499"/>
                </a:cubicBezTo>
                <a:cubicBezTo>
                  <a:pt x="4160916" y="3734540"/>
                  <a:pt x="4945111" y="3737499"/>
                  <a:pt x="4945111" y="3737499"/>
                </a:cubicBezTo>
                <a:lnTo>
                  <a:pt x="5646447" y="3737499"/>
                </a:lnTo>
                <a:lnTo>
                  <a:pt x="6161352" y="3737499"/>
                </a:lnTo>
                <a:lnTo>
                  <a:pt x="6161352" y="3737499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43526" y="2187853"/>
            <a:ext cx="4759040" cy="3714136"/>
          </a:xfrm>
          <a:custGeom>
            <a:avLst/>
            <a:gdLst>
              <a:gd name="connsiteX0" fmla="*/ 1882066 w 4759040"/>
              <a:gd name="connsiteY0" fmla="*/ 3698042 h 3714136"/>
              <a:gd name="connsiteX1" fmla="*/ 3240350 w 4759040"/>
              <a:gd name="connsiteY1" fmla="*/ 3680287 h 3714136"/>
              <a:gd name="connsiteX2" fmla="*/ 3932808 w 4759040"/>
              <a:gd name="connsiteY2" fmla="*/ 3396201 h 3714136"/>
              <a:gd name="connsiteX3" fmla="*/ 4572000 w 4759040"/>
              <a:gd name="connsiteY3" fmla="*/ 2641599 h 3714136"/>
              <a:gd name="connsiteX4" fmla="*/ 4758431 w 4759040"/>
              <a:gd name="connsiteY4" fmla="*/ 1780465 h 3714136"/>
              <a:gd name="connsiteX5" fmla="*/ 4616389 w 4759040"/>
              <a:gd name="connsiteY5" fmla="*/ 1141273 h 3714136"/>
              <a:gd name="connsiteX6" fmla="*/ 4225771 w 4759040"/>
              <a:gd name="connsiteY6" fmla="*/ 564225 h 3714136"/>
              <a:gd name="connsiteX7" fmla="*/ 3657600 w 4759040"/>
              <a:gd name="connsiteY7" fmla="*/ 200240 h 3714136"/>
              <a:gd name="connsiteX8" fmla="*/ 3133818 w 4759040"/>
              <a:gd name="connsiteY8" fmla="*/ 13809 h 3714136"/>
              <a:gd name="connsiteX9" fmla="*/ 1899822 w 4759040"/>
              <a:gd name="connsiteY9" fmla="*/ 13809 h 3714136"/>
              <a:gd name="connsiteX10" fmla="*/ 772357 w 4759040"/>
              <a:gd name="connsiteY10" fmla="*/ 22687 h 3714136"/>
              <a:gd name="connsiteX11" fmla="*/ 0 w 4759040"/>
              <a:gd name="connsiteY11" fmla="*/ 31564 h 3714136"/>
              <a:gd name="connsiteX12" fmla="*/ 0 w 4759040"/>
              <a:gd name="connsiteY12" fmla="*/ 31564 h 37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59040" h="3714136">
                <a:moveTo>
                  <a:pt x="1882066" y="3698042"/>
                </a:moveTo>
                <a:cubicBezTo>
                  <a:pt x="2390313" y="3714318"/>
                  <a:pt x="2898560" y="3730594"/>
                  <a:pt x="3240350" y="3680287"/>
                </a:cubicBezTo>
                <a:cubicBezTo>
                  <a:pt x="3582140" y="3629980"/>
                  <a:pt x="3710866" y="3569316"/>
                  <a:pt x="3932808" y="3396201"/>
                </a:cubicBezTo>
                <a:cubicBezTo>
                  <a:pt x="4154750" y="3223086"/>
                  <a:pt x="4434396" y="2910888"/>
                  <a:pt x="4572000" y="2641599"/>
                </a:cubicBezTo>
                <a:cubicBezTo>
                  <a:pt x="4709604" y="2372310"/>
                  <a:pt x="4751033" y="2030519"/>
                  <a:pt x="4758431" y="1780465"/>
                </a:cubicBezTo>
                <a:cubicBezTo>
                  <a:pt x="4765829" y="1530411"/>
                  <a:pt x="4705166" y="1343980"/>
                  <a:pt x="4616389" y="1141273"/>
                </a:cubicBezTo>
                <a:cubicBezTo>
                  <a:pt x="4527612" y="938566"/>
                  <a:pt x="4385569" y="721064"/>
                  <a:pt x="4225771" y="564225"/>
                </a:cubicBezTo>
                <a:cubicBezTo>
                  <a:pt x="4065973" y="407386"/>
                  <a:pt x="3839592" y="291976"/>
                  <a:pt x="3657600" y="200240"/>
                </a:cubicBezTo>
                <a:cubicBezTo>
                  <a:pt x="3475608" y="108504"/>
                  <a:pt x="3426781" y="44881"/>
                  <a:pt x="3133818" y="13809"/>
                </a:cubicBezTo>
                <a:cubicBezTo>
                  <a:pt x="2840855" y="-17263"/>
                  <a:pt x="1899822" y="13809"/>
                  <a:pt x="1899822" y="13809"/>
                </a:cubicBezTo>
                <a:lnTo>
                  <a:pt x="772357" y="22687"/>
                </a:lnTo>
                <a:lnTo>
                  <a:pt x="0" y="31564"/>
                </a:lnTo>
                <a:lnTo>
                  <a:pt x="0" y="31564"/>
                </a:lnTo>
              </a:path>
            </a:pathLst>
          </a:custGeom>
          <a:noFill/>
          <a:ln w="28575" cap="flat" cmpd="sng" algn="ctr">
            <a:solidFill>
              <a:srgbClr val="00008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0" grpId="0" animBg="1"/>
      <p:bldP spid="17" grpId="0" animBg="1"/>
      <p:bldP spid="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67" y="-84895"/>
            <a:ext cx="8576602" cy="712296"/>
          </a:xfrm>
        </p:spPr>
        <p:txBody>
          <a:bodyPr/>
          <a:lstStyle/>
          <a:p>
            <a:r>
              <a:rPr lang="ar-EG" sz="3200" b="1" dirty="0" smtClean="0">
                <a:solidFill>
                  <a:srgbClr val="FFFF00"/>
                </a:solidFill>
              </a:rPr>
              <a:t/>
            </a:r>
            <a:br>
              <a:rPr lang="ar-EG" sz="3200" b="1" dirty="0" smtClean="0">
                <a:solidFill>
                  <a:srgbClr val="FFFF00"/>
                </a:solidFill>
              </a:rPr>
            </a:br>
            <a:r>
              <a:rPr lang="ar-EG" sz="3200" b="1" dirty="0" smtClean="0">
                <a:solidFill>
                  <a:srgbClr val="FFFF00"/>
                </a:solidFill>
              </a:rPr>
              <a:t>المانع المائي خارج المنحنى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30652" y="-7562851"/>
            <a:ext cx="9129661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068811" cy="5364000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 bwMode="auto">
          <a:xfrm rot="21307811">
            <a:off x="4030429" y="2070047"/>
            <a:ext cx="252000" cy="3600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-300000">
            <a:off x="4312943" y="2049428"/>
            <a:ext cx="0" cy="360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 bwMode="auto">
          <a:xfrm>
            <a:off x="4463358" y="2218099"/>
            <a:ext cx="2286756" cy="816378"/>
          </a:xfrm>
          <a:custGeom>
            <a:avLst/>
            <a:gdLst>
              <a:gd name="connsiteX0" fmla="*/ 0 w 2286756"/>
              <a:gd name="connsiteY0" fmla="*/ 0 h 816378"/>
              <a:gd name="connsiteX1" fmla="*/ 615636 w 2286756"/>
              <a:gd name="connsiteY1" fmla="*/ 45267 h 816378"/>
              <a:gd name="connsiteX2" fmla="*/ 977775 w 2286756"/>
              <a:gd name="connsiteY2" fmla="*/ 117695 h 816378"/>
              <a:gd name="connsiteX3" fmla="*/ 1339913 w 2286756"/>
              <a:gd name="connsiteY3" fmla="*/ 235390 h 816378"/>
              <a:gd name="connsiteX4" fmla="*/ 1756373 w 2286756"/>
              <a:gd name="connsiteY4" fmla="*/ 443620 h 816378"/>
              <a:gd name="connsiteX5" fmla="*/ 2236206 w 2286756"/>
              <a:gd name="connsiteY5" fmla="*/ 787651 h 816378"/>
              <a:gd name="connsiteX6" fmla="*/ 2272420 w 2286756"/>
              <a:gd name="connsiteY6" fmla="*/ 796705 h 816378"/>
              <a:gd name="connsiteX7" fmla="*/ 2272420 w 2286756"/>
              <a:gd name="connsiteY7" fmla="*/ 796705 h 8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756" h="816378">
                <a:moveTo>
                  <a:pt x="0" y="0"/>
                </a:moveTo>
                <a:cubicBezTo>
                  <a:pt x="226337" y="12825"/>
                  <a:pt x="452674" y="25651"/>
                  <a:pt x="615636" y="45267"/>
                </a:cubicBezTo>
                <a:cubicBezTo>
                  <a:pt x="778598" y="64883"/>
                  <a:pt x="857062" y="86008"/>
                  <a:pt x="977775" y="117695"/>
                </a:cubicBezTo>
                <a:cubicBezTo>
                  <a:pt x="1098488" y="149382"/>
                  <a:pt x="1210147" y="181069"/>
                  <a:pt x="1339913" y="235390"/>
                </a:cubicBezTo>
                <a:cubicBezTo>
                  <a:pt x="1469679" y="289711"/>
                  <a:pt x="1606991" y="351577"/>
                  <a:pt x="1756373" y="443620"/>
                </a:cubicBezTo>
                <a:cubicBezTo>
                  <a:pt x="1905755" y="535663"/>
                  <a:pt x="2150198" y="728804"/>
                  <a:pt x="2236206" y="787651"/>
                </a:cubicBezTo>
                <a:cubicBezTo>
                  <a:pt x="2322214" y="846498"/>
                  <a:pt x="2272420" y="796705"/>
                  <a:pt x="2272420" y="796705"/>
                </a:cubicBezTo>
                <a:lnTo>
                  <a:pt x="2272420" y="796705"/>
                </a:ln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192" y="1131154"/>
            <a:ext cx="4477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b="1" dirty="0" smtClean="0">
                <a:solidFill>
                  <a:srgbClr val="00B050"/>
                </a:solidFill>
              </a:rPr>
              <a:t>الاقتراب من الجري في المنحنى 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rgbClr val="00B050"/>
                </a:solidFill>
              </a:rPr>
              <a:t>قوة </a:t>
            </a:r>
            <a:r>
              <a:rPr lang="ar-SA" dirty="0">
                <a:solidFill>
                  <a:srgbClr val="00B050"/>
                </a:solidFill>
              </a:rPr>
              <a:t>الطرد المركزي مقابل </a:t>
            </a:r>
            <a:r>
              <a:rPr lang="ar-EG" dirty="0">
                <a:solidFill>
                  <a:srgbClr val="00B050"/>
                </a:solidFill>
              </a:rPr>
              <a:t>التعدية</a:t>
            </a:r>
            <a:r>
              <a:rPr lang="ar-SA" dirty="0">
                <a:solidFill>
                  <a:srgbClr val="00B050"/>
                </a:solidFill>
              </a:rPr>
              <a:t> الخطية</a:t>
            </a:r>
            <a:endParaRPr lang="en-GB" dirty="0">
              <a:solidFill>
                <a:srgbClr val="00B05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B050"/>
                </a:solidFill>
              </a:rPr>
              <a:t>Vhor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ar-EG" dirty="0" smtClean="0">
                <a:solidFill>
                  <a:srgbClr val="00B050"/>
                </a:solidFill>
              </a:rPr>
              <a:t> </a:t>
            </a:r>
            <a:r>
              <a:rPr lang="ar-EG" dirty="0">
                <a:solidFill>
                  <a:srgbClr val="00B050"/>
                </a:solidFill>
              </a:rPr>
              <a:t>المنخفض </a:t>
            </a:r>
            <a:r>
              <a:rPr lang="ar-SA" dirty="0">
                <a:solidFill>
                  <a:srgbClr val="00B050"/>
                </a:solidFill>
              </a:rPr>
              <a:t>= المسافة المقطوعة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ar-SA" dirty="0">
                <a:solidFill>
                  <a:srgbClr val="00B050"/>
                </a:solidFill>
              </a:rPr>
              <a:t>أقل</a:t>
            </a:r>
            <a:endParaRPr lang="en-GB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28633" y="2218099"/>
            <a:ext cx="336335" cy="1132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9129464" y="6599319"/>
            <a:ext cx="77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10.3.2 / 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4683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146</Words>
  <Application>Microsoft Office PowerPoint</Application>
  <PresentationFormat>A4 Paper (210x297 mm)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IAAF_PPT</vt:lpstr>
      <vt:lpstr>مواصفات الموانع </vt:lpstr>
      <vt:lpstr>مضمار سباق الموانع  المانع المائي داخل المنحنى</vt:lpstr>
      <vt:lpstr> المانع المائي خارج المنحنى </vt:lpstr>
    </vt:vector>
  </TitlesOfParts>
  <Company>IAAF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Maher Fattouh</cp:lastModifiedBy>
  <cp:revision>733</cp:revision>
  <cp:lastPrinted>2016-04-05T14:46:35Z</cp:lastPrinted>
  <dcterms:created xsi:type="dcterms:W3CDTF">2013-01-21T11:55:24Z</dcterms:created>
  <dcterms:modified xsi:type="dcterms:W3CDTF">2018-12-15T12:32:32Z</dcterms:modified>
</cp:coreProperties>
</file>